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7560EC-D727-4DA5-8276-C999236E06B4}" v="2" dt="2025-07-22T04:32:18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3246" autoAdjust="0"/>
  </p:normalViewPr>
  <p:slideViewPr>
    <p:cSldViewPr>
      <p:cViewPr varScale="1">
        <p:scale>
          <a:sx n="46" d="100"/>
          <a:sy n="46" d="100"/>
        </p:scale>
        <p:origin x="118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N 12기_4팀" userId="aa53e99d-ad59-44f9-b04e-32dc8fda3670" providerId="ADAL" clId="{9F7560EC-D727-4DA5-8276-C999236E06B4}"/>
    <pc:docChg chg="modSld">
      <pc:chgData name="SKN 12기_4팀" userId="aa53e99d-ad59-44f9-b04e-32dc8fda3670" providerId="ADAL" clId="{9F7560EC-D727-4DA5-8276-C999236E06B4}" dt="2025-07-22T04:32:18.317" v="0"/>
      <pc:docMkLst>
        <pc:docMk/>
      </pc:docMkLst>
      <pc:sldChg chg="modTransition">
        <pc:chgData name="SKN 12기_4팀" userId="aa53e99d-ad59-44f9-b04e-32dc8fda3670" providerId="ADAL" clId="{9F7560EC-D727-4DA5-8276-C999236E06B4}" dt="2025-07-22T04:32:18.317" v="0"/>
        <pc:sldMkLst>
          <pc:docMk/>
          <pc:sldMk cId="0" sldId="256"/>
        </pc:sldMkLst>
      </pc:sldChg>
      <pc:sldChg chg="modTransition">
        <pc:chgData name="SKN 12기_4팀" userId="aa53e99d-ad59-44f9-b04e-32dc8fda3670" providerId="ADAL" clId="{9F7560EC-D727-4DA5-8276-C999236E06B4}" dt="2025-07-22T04:32:18.317" v="0"/>
        <pc:sldMkLst>
          <pc:docMk/>
          <pc:sldMk cId="0" sldId="257"/>
        </pc:sldMkLst>
      </pc:sldChg>
      <pc:sldChg chg="modTransition">
        <pc:chgData name="SKN 12기_4팀" userId="aa53e99d-ad59-44f9-b04e-32dc8fda3670" providerId="ADAL" clId="{9F7560EC-D727-4DA5-8276-C999236E06B4}" dt="2025-07-22T04:32:18.317" v="0"/>
        <pc:sldMkLst>
          <pc:docMk/>
          <pc:sldMk cId="0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A08E4-2A84-47F0-82DB-68EF4B0E2169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9608C-CA1A-40EB-BB2C-395DAC1EC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67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</a:t>
            </a:r>
            <a:r>
              <a:rPr lang="en-US" altLang="ko-KR" dirty="0"/>
              <a:t>5</a:t>
            </a:r>
            <a:r>
              <a:rPr lang="ko-KR" altLang="en-US" dirty="0"/>
              <a:t>조 배타고라는 </a:t>
            </a:r>
            <a:r>
              <a:rPr lang="en-US" altLang="ko-KR" dirty="0"/>
              <a:t>AI </a:t>
            </a:r>
            <a:r>
              <a:rPr lang="ko-KR" altLang="en-US" dirty="0"/>
              <a:t>다대다 모의면접 서비스에 대해 발표를 맡은 김원우라고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발표 시작하겠습니다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510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다음은 저희가 진행한 일정을 나타낸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 그래서 현재 위치까지 진행됐습니다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여태까지 진행한 내용을 말씀드리겠습니다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719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저희가 어떻게 진행했는지 말씀을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</a:t>
            </a:r>
            <a:r>
              <a:rPr lang="en-US" altLang="ko-KR" dirty="0"/>
              <a:t>, </a:t>
            </a:r>
            <a:r>
              <a:rPr lang="ko-KR" altLang="en-US" dirty="0"/>
              <a:t>데이터는 어떻게 수집했으며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ko-KR" altLang="en-US" dirty="0" err="1"/>
              <a:t>설꼐는</a:t>
            </a:r>
            <a:r>
              <a:rPr lang="ko-KR" altLang="en-US" dirty="0"/>
              <a:t> 어떻게 </a:t>
            </a:r>
            <a:r>
              <a:rPr lang="ko-KR" altLang="en-US" dirty="0" err="1"/>
              <a:t>했곻</a:t>
            </a:r>
            <a:r>
              <a:rPr lang="ko-KR" altLang="en-US" dirty="0"/>
              <a:t> 웹서비스 프로토타입을 어떻게 만들었는지 설명하고 어려웠던 점과 해결 방안을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먼저 저희의 면접 흐름을 </a:t>
            </a:r>
            <a:r>
              <a:rPr lang="ko-KR" altLang="en-US" dirty="0" err="1"/>
              <a:t>그려보았었는데요</a:t>
            </a:r>
            <a:endParaRPr lang="ko-KR" altLang="en-US" dirty="0"/>
          </a:p>
          <a:p>
            <a:r>
              <a:rPr lang="ko-KR" altLang="en-US" dirty="0"/>
              <a:t>먼저 사전 준비 단계를 거칩니다 이때</a:t>
            </a:r>
            <a:r>
              <a:rPr lang="en-US" altLang="ko-KR" dirty="0"/>
              <a:t>, </a:t>
            </a:r>
            <a:r>
              <a:rPr lang="ko-KR" altLang="en-US" dirty="0"/>
              <a:t>이력서 작성 및 채용 공고를 선택을 하고 </a:t>
            </a:r>
            <a:r>
              <a:rPr lang="en-US" altLang="ko-KR" dirty="0"/>
              <a:t>AI </a:t>
            </a:r>
            <a:r>
              <a:rPr lang="ko-KR" altLang="en-US" dirty="0"/>
              <a:t>지원자를 선택하고</a:t>
            </a:r>
            <a:r>
              <a:rPr lang="en-US" altLang="ko-KR" dirty="0"/>
              <a:t>, </a:t>
            </a:r>
            <a:r>
              <a:rPr lang="ko-KR" altLang="en-US" dirty="0"/>
              <a:t>환경 세팅</a:t>
            </a:r>
            <a:r>
              <a:rPr lang="en-US" altLang="ko-KR" dirty="0"/>
              <a:t>(</a:t>
            </a:r>
            <a:r>
              <a:rPr lang="ko-KR" altLang="en-US" dirty="0"/>
              <a:t>마이크</a:t>
            </a:r>
            <a:r>
              <a:rPr lang="en-US" altLang="ko-KR" dirty="0"/>
              <a:t>, </a:t>
            </a:r>
            <a:r>
              <a:rPr lang="ko-KR" altLang="en-US" dirty="0"/>
              <a:t>잘 들리는지</a:t>
            </a:r>
            <a:r>
              <a:rPr lang="en-US" altLang="ko-KR" dirty="0"/>
              <a:t>)</a:t>
            </a:r>
            <a:r>
              <a:rPr lang="ko-KR" altLang="en-US" dirty="0"/>
              <a:t>을 확인하고 면접 방으로 입장하게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면접이 진행되는데요</a:t>
            </a:r>
          </a:p>
          <a:p>
            <a:r>
              <a:rPr lang="ko-KR" altLang="en-US" dirty="0"/>
              <a:t>면접관 소개가 먼저 진행됩니다</a:t>
            </a:r>
            <a:r>
              <a:rPr lang="en-US" altLang="ko-KR" dirty="0"/>
              <a:t>. </a:t>
            </a:r>
            <a:r>
              <a:rPr lang="ko-KR" altLang="en-US" dirty="0"/>
              <a:t>그리고 면접 질문을 제시하게 되는데 이 때 누가 먼저 답을 할지 면접관이 지목을 하거나</a:t>
            </a:r>
            <a:r>
              <a:rPr lang="en-US" altLang="ko-KR" dirty="0"/>
              <a:t>, </a:t>
            </a:r>
            <a:r>
              <a:rPr lang="ko-KR" altLang="en-US" dirty="0"/>
              <a:t>손들기 버튼을 통해 먼저 대답을 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남은 사람도 대답을 하는 형식으로 진행이 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질문이 다 </a:t>
            </a:r>
            <a:r>
              <a:rPr lang="ko-KR" altLang="en-US" dirty="0" err="1"/>
              <a:t>끝날때까지</a:t>
            </a:r>
            <a:r>
              <a:rPr lang="ko-KR" altLang="en-US" dirty="0"/>
              <a:t> 반복되는 형식입니다</a:t>
            </a:r>
            <a:r>
              <a:rPr lang="en-US" altLang="ko-KR" dirty="0"/>
              <a:t>. </a:t>
            </a:r>
            <a:r>
              <a:rPr lang="ko-KR" altLang="en-US" dirty="0"/>
              <a:t>그리고 질문이 다 끝나면 면접이 끝나게 되며 피드백을 제공한다고 봐주시면 될 것 같습니다</a:t>
            </a:r>
            <a:r>
              <a:rPr lang="en-US" altLang="ko-KR" dirty="0"/>
              <a:t>. </a:t>
            </a:r>
            <a:r>
              <a:rPr lang="ko-KR" altLang="en-US" dirty="0"/>
              <a:t>그리고 면접 히스토리가 저장되며 전체적인 면접이 끝나게 되는 형식으로 플로우를 설정했습니다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1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그리고 나서 필요한 데이터를 수집하였습니다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총 </a:t>
            </a:r>
            <a:r>
              <a:rPr lang="en-US" altLang="ko-KR" dirty="0"/>
              <a:t>5</a:t>
            </a:r>
            <a:r>
              <a:rPr lang="ko-KR" altLang="en-US" dirty="0"/>
              <a:t>개의 다른 데이터를 수집하였습니다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</a:t>
            </a:r>
            <a:r>
              <a:rPr lang="en-US" altLang="ko-KR" dirty="0"/>
              <a:t>4</a:t>
            </a:r>
            <a:r>
              <a:rPr lang="ko-KR" altLang="en-US" dirty="0"/>
              <a:t>개의 데이터는 </a:t>
            </a:r>
            <a:r>
              <a:rPr lang="en-US" altLang="ko-KR" dirty="0"/>
              <a:t>AI </a:t>
            </a:r>
            <a:r>
              <a:rPr lang="ko-KR" altLang="en-US" dirty="0" err="1"/>
              <a:t>면접관에게</a:t>
            </a:r>
            <a:r>
              <a:rPr lang="ko-KR" altLang="en-US" dirty="0"/>
              <a:t> 사용될 데이터라고 봐주시면 될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기업 데이터는 기업별 원하는 </a:t>
            </a:r>
            <a:r>
              <a:rPr lang="ko-KR" altLang="en-US" dirty="0" err="1"/>
              <a:t>인재상</a:t>
            </a:r>
            <a:r>
              <a:rPr lang="en-US" altLang="ko-KR" dirty="0"/>
              <a:t>, </a:t>
            </a:r>
            <a:r>
              <a:rPr lang="ko-KR" altLang="en-US" dirty="0"/>
              <a:t>기업별 중요 키워드</a:t>
            </a:r>
            <a:r>
              <a:rPr lang="en-US" altLang="ko-KR" dirty="0"/>
              <a:t>,</a:t>
            </a:r>
            <a:r>
              <a:rPr lang="ko-KR" altLang="en-US" dirty="0"/>
              <a:t>회사의 비전 및 핵심 가치가 </a:t>
            </a:r>
            <a:r>
              <a:rPr lang="ko-KR" altLang="en-US" dirty="0" err="1"/>
              <a:t>포함되어있는</a:t>
            </a:r>
            <a:r>
              <a:rPr lang="ko-KR" altLang="en-US" dirty="0"/>
              <a:t>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면접 기출 질문 및 예상 질문 모음은 </a:t>
            </a:r>
            <a:r>
              <a:rPr lang="ko-KR" altLang="en-US" dirty="0" err="1"/>
              <a:t>링커리어에서</a:t>
            </a:r>
            <a:r>
              <a:rPr lang="ko-KR" altLang="en-US" dirty="0"/>
              <a:t> 수집한 데이터입니다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채용 공고 데이터는</a:t>
            </a:r>
            <a:endParaRPr lang="ko-KR" altLang="en-US" dirty="0"/>
          </a:p>
          <a:p>
            <a:r>
              <a:rPr lang="ko-KR" altLang="en-US" dirty="0"/>
              <a:t>그리고 면접 </a:t>
            </a:r>
            <a:r>
              <a:rPr lang="en-US" altLang="ko-KR" dirty="0"/>
              <a:t>Q&amp;A </a:t>
            </a:r>
            <a:r>
              <a:rPr lang="ko-KR" altLang="en-US" dirty="0"/>
              <a:t>데이터셋은 질문</a:t>
            </a:r>
            <a:r>
              <a:rPr lang="en-US" altLang="ko-KR" dirty="0"/>
              <a:t>-</a:t>
            </a:r>
            <a:r>
              <a:rPr lang="ko-KR" altLang="en-US" dirty="0"/>
              <a:t>답변을 쌍으로 </a:t>
            </a:r>
            <a:r>
              <a:rPr lang="ko-KR" altLang="en-US" dirty="0" err="1"/>
              <a:t>구성되어있는</a:t>
            </a:r>
            <a:r>
              <a:rPr lang="ko-KR" altLang="en-US" dirty="0"/>
              <a:t>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이력서 데이터는 </a:t>
            </a:r>
            <a:r>
              <a:rPr lang="ko-KR" altLang="en-US" dirty="0" err="1"/>
              <a:t>링커리어에서</a:t>
            </a:r>
            <a:r>
              <a:rPr lang="ko-KR" altLang="en-US" dirty="0"/>
              <a:t> 수집하였습니다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072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자세하게 설명을 드리자면 기업 데이터는 각 기업의 홈페이지와 블로그들을 통해 수집을 하였고</a:t>
            </a:r>
            <a:r>
              <a:rPr lang="en-US" altLang="ko-KR" dirty="0"/>
              <a:t>, </a:t>
            </a:r>
            <a:r>
              <a:rPr lang="ko-KR" altLang="en-US" dirty="0"/>
              <a:t>스키마의 </a:t>
            </a:r>
            <a:r>
              <a:rPr lang="en-US" altLang="ko-KR" dirty="0"/>
              <a:t>key </a:t>
            </a:r>
            <a:r>
              <a:rPr lang="ko-KR" altLang="en-US" dirty="0"/>
              <a:t>값에 맞춰 </a:t>
            </a:r>
            <a:r>
              <a:rPr lang="en-US" altLang="ko-KR" dirty="0"/>
              <a:t>LLM</a:t>
            </a:r>
            <a:r>
              <a:rPr lang="ko-KR" altLang="en-US" dirty="0"/>
              <a:t>을 통해 정리하였습니다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774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면접 기출 질문 및 예상 질문 모음은 </a:t>
            </a:r>
            <a:r>
              <a:rPr lang="ko-KR" altLang="en-US" dirty="0" err="1"/>
              <a:t>링커리어에서</a:t>
            </a:r>
            <a:r>
              <a:rPr lang="ko-KR" altLang="en-US" dirty="0"/>
              <a:t> 수집을 하였습니다</a:t>
            </a:r>
            <a:r>
              <a:rPr lang="en-US" altLang="ko-KR" dirty="0"/>
              <a:t>. </a:t>
            </a:r>
            <a:r>
              <a:rPr lang="ko-KR" altLang="en-US" dirty="0"/>
              <a:t>그리고 스키마의 </a:t>
            </a:r>
            <a:r>
              <a:rPr lang="en-US" altLang="ko-KR" dirty="0"/>
              <a:t>key </a:t>
            </a:r>
            <a:r>
              <a:rPr lang="ko-KR" altLang="en-US" dirty="0"/>
              <a:t>값에 맞춰 </a:t>
            </a:r>
            <a:r>
              <a:rPr lang="en-US" altLang="ko-KR" dirty="0"/>
              <a:t>LLM</a:t>
            </a:r>
            <a:r>
              <a:rPr lang="ko-KR" altLang="en-US" dirty="0"/>
              <a:t>을 통해 정리하였습니다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97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채용 공고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이또한</a:t>
            </a:r>
            <a:r>
              <a:rPr lang="ko-KR" altLang="en-US" dirty="0"/>
              <a:t> 각 기업 홈페이지에서 수집을 하였으며 </a:t>
            </a:r>
            <a:r>
              <a:rPr lang="en-US" altLang="ko-KR" dirty="0" err="1"/>
              <a:t>LLm</a:t>
            </a:r>
            <a:r>
              <a:rPr lang="ko-KR" altLang="en-US" dirty="0"/>
              <a:t>을 통해 정리하였습니다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28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이력서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링커리어와</a:t>
            </a:r>
            <a:r>
              <a:rPr lang="ko-KR" altLang="en-US" dirty="0"/>
              <a:t> 같은 합격 자소서 데이터를 구할 수 있는 곳에서 수집을 하였으며</a:t>
            </a:r>
            <a:r>
              <a:rPr lang="en-US" altLang="ko-KR" dirty="0"/>
              <a:t>, </a:t>
            </a:r>
            <a:r>
              <a:rPr lang="ko-KR" altLang="en-US" dirty="0"/>
              <a:t>이력서의 컬럼을 정의하고</a:t>
            </a:r>
            <a:r>
              <a:rPr lang="en-US" altLang="ko-KR" dirty="0"/>
              <a:t>, </a:t>
            </a:r>
            <a:r>
              <a:rPr lang="en-US" altLang="ko-KR" dirty="0" err="1"/>
              <a:t>LLm</a:t>
            </a:r>
            <a:r>
              <a:rPr lang="ko-KR" altLang="en-US" dirty="0"/>
              <a:t>을 통해 이력서 내용을 생성하였습니다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18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면접 </a:t>
            </a:r>
            <a:r>
              <a:rPr lang="en-US" altLang="ko-KR" dirty="0"/>
              <a:t>Q&amp;A </a:t>
            </a:r>
            <a:r>
              <a:rPr lang="ko-KR" altLang="en-US" dirty="0"/>
              <a:t>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먼저 직무를 </a:t>
            </a:r>
            <a:r>
              <a:rPr lang="en-US" altLang="ko-KR" dirty="0"/>
              <a:t>ICT</a:t>
            </a:r>
            <a:r>
              <a:rPr lang="ko-KR" altLang="en-US" dirty="0"/>
              <a:t>로 정해놓고 추후에 확장하려고 생각하였습니다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 err="1"/>
              <a:t>ict</a:t>
            </a:r>
            <a:r>
              <a:rPr lang="en-US" altLang="ko-KR" dirty="0"/>
              <a:t> </a:t>
            </a:r>
            <a:r>
              <a:rPr lang="ko-KR" altLang="en-US" dirty="0"/>
              <a:t>직무 관련 면접 데이터만 가지고 왔는데요</a:t>
            </a:r>
            <a:r>
              <a:rPr lang="en-US" altLang="ko-KR" dirty="0"/>
              <a:t>. </a:t>
            </a:r>
            <a:r>
              <a:rPr lang="ko-KR" altLang="en-US" dirty="0"/>
              <a:t>오디오 파일을 제외하고 텍스트 파일만 다운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파이썬을</a:t>
            </a:r>
            <a:r>
              <a:rPr lang="ko-KR" altLang="en-US" dirty="0"/>
              <a:t> 이용해서 </a:t>
            </a:r>
            <a:r>
              <a:rPr lang="ko-KR" altLang="en-US" dirty="0" err="1"/>
              <a:t>불용어</a:t>
            </a:r>
            <a:r>
              <a:rPr lang="ko-KR" altLang="en-US" dirty="0"/>
              <a:t> 제거</a:t>
            </a:r>
            <a:r>
              <a:rPr lang="en-US" altLang="ko-KR" dirty="0"/>
              <a:t>, </a:t>
            </a:r>
            <a:r>
              <a:rPr lang="ko-KR" altLang="en-US" dirty="0"/>
              <a:t>공백 제거를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두가지 방법으로 전처리를 진행하였는데요</a:t>
            </a:r>
          </a:p>
          <a:p>
            <a:r>
              <a:rPr lang="ko-KR" altLang="en-US" dirty="0"/>
              <a:t>뒤에서 </a:t>
            </a:r>
            <a:r>
              <a:rPr lang="ko-KR" altLang="en-US" dirty="0" err="1"/>
              <a:t>머신러닝에</a:t>
            </a:r>
            <a:r>
              <a:rPr lang="ko-KR" altLang="en-US" dirty="0"/>
              <a:t> 사용하기 위해 점수를 생성하는 작업을 위에서 </a:t>
            </a:r>
            <a:r>
              <a:rPr lang="ko-KR" altLang="en-US" dirty="0" err="1"/>
              <a:t>거쳤구요</a:t>
            </a:r>
            <a:endParaRPr lang="ko-KR" altLang="en-US" dirty="0"/>
          </a:p>
          <a:p>
            <a:r>
              <a:rPr lang="ko-KR" altLang="en-US" dirty="0"/>
              <a:t>아래에서는 고정 질문을 추출하기 위한 전처리를 거쳤습니다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03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그래서 </a:t>
            </a:r>
            <a:r>
              <a:rPr lang="ko-KR" altLang="en-US" dirty="0" err="1"/>
              <a:t>머신러닝에</a:t>
            </a:r>
            <a:r>
              <a:rPr lang="ko-KR" altLang="en-US" dirty="0"/>
              <a:t> 사용될 점수를 뽑기 위해 먼저 </a:t>
            </a:r>
            <a:r>
              <a:rPr lang="en-US" altLang="ko-KR" dirty="0" err="1"/>
              <a:t>KoSBERT</a:t>
            </a:r>
            <a:r>
              <a:rPr lang="ko-KR" altLang="en-US" dirty="0"/>
              <a:t>를 활용하여 답변과 질문의 유사도 기반 점수를 추출하였습니다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minmax scaler</a:t>
            </a:r>
            <a:r>
              <a:rPr lang="ko-KR" altLang="en-US" dirty="0"/>
              <a:t>를 사용하여 정규화를 한번 </a:t>
            </a:r>
            <a:r>
              <a:rPr lang="ko-KR" altLang="en-US" dirty="0" err="1"/>
              <a:t>진행하였구ㅠ요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0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저희 팀원 소개입니다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저와</a:t>
            </a:r>
            <a:r>
              <a:rPr lang="en-US" altLang="ko-KR" dirty="0"/>
              <a:t>, </a:t>
            </a:r>
            <a:r>
              <a:rPr lang="ko-KR" altLang="en-US" dirty="0" err="1"/>
              <a:t>김이경님</a:t>
            </a:r>
            <a:r>
              <a:rPr lang="en-US" altLang="ko-KR" dirty="0"/>
              <a:t>, </a:t>
            </a:r>
            <a:r>
              <a:rPr lang="ko-KR" altLang="en-US" dirty="0"/>
              <a:t>이석원님</a:t>
            </a:r>
            <a:r>
              <a:rPr lang="en-US" altLang="ko-KR" dirty="0"/>
              <a:t>, </a:t>
            </a:r>
            <a:r>
              <a:rPr lang="ko-KR" altLang="en-US" dirty="0"/>
              <a:t>이준배님</a:t>
            </a:r>
            <a:r>
              <a:rPr lang="en-US" altLang="ko-KR" dirty="0"/>
              <a:t>, </a:t>
            </a:r>
            <a:r>
              <a:rPr lang="ko-KR" altLang="en-US" dirty="0" err="1"/>
              <a:t>최요섭님으로</a:t>
            </a:r>
            <a:r>
              <a:rPr lang="ko-KR" altLang="en-US" dirty="0"/>
              <a:t>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017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진행했던 </a:t>
            </a:r>
            <a:r>
              <a:rPr lang="en-US" altLang="ko-KR" dirty="0" err="1"/>
              <a:t>crossEncoder</a:t>
            </a:r>
            <a:r>
              <a:rPr lang="en-US" altLang="ko-KR" dirty="0"/>
              <a:t> </a:t>
            </a:r>
            <a:r>
              <a:rPr lang="ko-KR" altLang="en-US" dirty="0"/>
              <a:t>기반 유사도 점수에</a:t>
            </a:r>
            <a:r>
              <a:rPr lang="en-US" altLang="ko-KR" dirty="0"/>
              <a:t>, </a:t>
            </a:r>
            <a:r>
              <a:rPr lang="ko-KR" altLang="en-US" dirty="0"/>
              <a:t>답변 당시의 감정이 어땠는지 긍정 중립</a:t>
            </a:r>
            <a:r>
              <a:rPr lang="en-US" altLang="ko-KR" dirty="0"/>
              <a:t>, </a:t>
            </a:r>
            <a:r>
              <a:rPr lang="ko-KR" altLang="en-US" dirty="0"/>
              <a:t>부정으로 매핑하여 </a:t>
            </a:r>
            <a:r>
              <a:rPr lang="ko-KR" altLang="en-US" dirty="0" err="1"/>
              <a:t>가충치를</a:t>
            </a:r>
            <a:r>
              <a:rPr lang="ko-KR" altLang="en-US" dirty="0"/>
              <a:t> 부여하였습니다</a:t>
            </a:r>
            <a:r>
              <a:rPr lang="en-US" altLang="ko-KR" dirty="0"/>
              <a:t>. </a:t>
            </a:r>
            <a:r>
              <a:rPr lang="ko-KR" altLang="en-US" dirty="0"/>
              <a:t>그리고 대답 원문의 길이와 대답 요약 길이의 비율을 추가하여 각각의 값의 평균을 냈다고 봐주시면 될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66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고정 질문을 선별하기 위한 작업은 다음과 같이 진행되었습니다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6,572</a:t>
            </a:r>
            <a:r>
              <a:rPr lang="ko-KR" altLang="en-US" dirty="0"/>
              <a:t>개의 데이터 중 </a:t>
            </a:r>
            <a:r>
              <a:rPr lang="en-US" altLang="ko-KR" dirty="0"/>
              <a:t>it </a:t>
            </a:r>
            <a:r>
              <a:rPr lang="ko-KR" altLang="en-US" dirty="0"/>
              <a:t>직무 관련 질문 </a:t>
            </a:r>
            <a:r>
              <a:rPr lang="en-US" altLang="ko-KR" dirty="0"/>
              <a:t>1000</a:t>
            </a:r>
            <a:r>
              <a:rPr lang="ko-KR" altLang="en-US" dirty="0"/>
              <a:t>개를 선정하였습니다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인성</a:t>
            </a:r>
            <a:r>
              <a:rPr lang="en-US" altLang="ko-KR" dirty="0"/>
              <a:t>/</a:t>
            </a:r>
            <a:r>
              <a:rPr lang="ko-KR" altLang="en-US" dirty="0"/>
              <a:t>기술</a:t>
            </a:r>
            <a:r>
              <a:rPr lang="en-US" altLang="ko-KR" dirty="0"/>
              <a:t>/</a:t>
            </a:r>
            <a:r>
              <a:rPr lang="ko-KR" altLang="en-US" dirty="0"/>
              <a:t>협업으로 각 질문을 매핑을 하였고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LLM</a:t>
            </a:r>
            <a:r>
              <a:rPr lang="ko-KR" altLang="en-US" dirty="0"/>
              <a:t>을 통해 질문 품질 점수를 </a:t>
            </a:r>
            <a:r>
              <a:rPr lang="en-US" altLang="ko-KR" dirty="0"/>
              <a:t>1~10</a:t>
            </a:r>
            <a:r>
              <a:rPr lang="ko-KR" altLang="en-US" dirty="0"/>
              <a:t>으로 산정하였습니다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점수가 </a:t>
            </a:r>
            <a:r>
              <a:rPr lang="en-US" altLang="ko-KR" dirty="0"/>
              <a:t>8</a:t>
            </a:r>
            <a:r>
              <a:rPr lang="ko-KR" altLang="en-US" dirty="0"/>
              <a:t>점 이상인 질문 선정을 직접 선정하였습니다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3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서비스에 사용되는 모델에 대한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면접관이 고정 질문을 제공할 때에는 고정 질문 데이터베이스에서 가지고 </a:t>
            </a:r>
            <a:r>
              <a:rPr lang="ko-KR" altLang="en-US" dirty="0" err="1"/>
              <a:t>오게되며</a:t>
            </a:r>
            <a:r>
              <a:rPr lang="en-US" altLang="ko-KR" dirty="0"/>
              <a:t>, </a:t>
            </a:r>
            <a:r>
              <a:rPr lang="ko-KR" altLang="en-US" dirty="0"/>
              <a:t>생성 질문을 제공 할 때에는 채용 공고</a:t>
            </a:r>
            <a:r>
              <a:rPr lang="en-US" altLang="ko-KR" dirty="0"/>
              <a:t>, </a:t>
            </a:r>
            <a:r>
              <a:rPr lang="ko-KR" altLang="en-US" dirty="0"/>
              <a:t>이력서 정보를 참고하여 질문을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해당 질문들을 사용자와 </a:t>
            </a:r>
            <a:r>
              <a:rPr lang="en-US" altLang="ko-KR" dirty="0"/>
              <a:t>AI </a:t>
            </a:r>
            <a:r>
              <a:rPr lang="ko-KR" altLang="en-US" dirty="0"/>
              <a:t>지원자 </a:t>
            </a:r>
            <a:r>
              <a:rPr lang="en-US" altLang="ko-KR" dirty="0"/>
              <a:t>LLM</a:t>
            </a:r>
            <a:r>
              <a:rPr lang="ko-KR" altLang="en-US" dirty="0"/>
              <a:t>에게 각각 전달되며</a:t>
            </a:r>
            <a:r>
              <a:rPr lang="en-US" altLang="ko-KR" dirty="0"/>
              <a:t>, </a:t>
            </a:r>
            <a:r>
              <a:rPr lang="ko-KR" altLang="en-US" dirty="0"/>
              <a:t>사용자에게 전달 될 때에는 </a:t>
            </a:r>
            <a:r>
              <a:rPr lang="en-US" altLang="ko-KR" dirty="0"/>
              <a:t>TTS </a:t>
            </a:r>
            <a:r>
              <a:rPr lang="ko-KR" altLang="en-US" dirty="0"/>
              <a:t>모델을 통해 제공됩니다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en-US" altLang="ko-KR" dirty="0"/>
              <a:t>TTS </a:t>
            </a:r>
            <a:r>
              <a:rPr lang="ko-KR" altLang="en-US" dirty="0"/>
              <a:t>모델은 </a:t>
            </a:r>
            <a:r>
              <a:rPr lang="en-US" altLang="ko-KR" dirty="0"/>
              <a:t>Web Speech API </a:t>
            </a:r>
            <a:r>
              <a:rPr lang="ko-KR" altLang="en-US" dirty="0"/>
              <a:t>을 사용하고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사용자가 음성으로 답변을 하면 </a:t>
            </a:r>
            <a:r>
              <a:rPr lang="en-US" altLang="ko-KR" dirty="0"/>
              <a:t>STT </a:t>
            </a:r>
            <a:r>
              <a:rPr lang="ko-KR" altLang="en-US" dirty="0"/>
              <a:t>모델</a:t>
            </a:r>
            <a:r>
              <a:rPr lang="en-US" altLang="ko-KR" dirty="0"/>
              <a:t>(Web Speech API )</a:t>
            </a:r>
            <a:r>
              <a:rPr lang="ko-KR" altLang="en-US" dirty="0"/>
              <a:t>을 통해 텍스트로 변환됩니다</a:t>
            </a:r>
            <a:r>
              <a:rPr lang="en-US" altLang="ko-KR" dirty="0"/>
              <a:t>. </a:t>
            </a:r>
            <a:r>
              <a:rPr lang="ko-KR" altLang="en-US" dirty="0"/>
              <a:t>그리고 각 답변은 채점 </a:t>
            </a:r>
            <a:r>
              <a:rPr lang="ko-KR" altLang="en-US" dirty="0" err="1"/>
              <a:t>머신러닝과</a:t>
            </a:r>
            <a:r>
              <a:rPr lang="ko-KR" altLang="en-US" dirty="0"/>
              <a:t> 피드백 </a:t>
            </a:r>
            <a:r>
              <a:rPr lang="en-US" altLang="ko-KR" dirty="0"/>
              <a:t>LLM</a:t>
            </a:r>
            <a:r>
              <a:rPr lang="ko-KR" altLang="en-US" dirty="0"/>
              <a:t>을 거쳐 피드백을 생성하고</a:t>
            </a:r>
            <a:r>
              <a:rPr lang="en-US" altLang="ko-KR" dirty="0"/>
              <a:t>, </a:t>
            </a:r>
            <a:r>
              <a:rPr lang="ko-KR" altLang="en-US" dirty="0"/>
              <a:t>점수와 텍스트 기반의 피드백의 차이가 큰 경우를 대비하여 최종 피드백 </a:t>
            </a:r>
            <a:r>
              <a:rPr lang="en-US" altLang="ko-KR" dirty="0"/>
              <a:t>LLM</a:t>
            </a:r>
            <a:r>
              <a:rPr lang="ko-KR" altLang="en-US" dirty="0"/>
              <a:t>을 거쳐 피드백을 생성합니다</a:t>
            </a:r>
            <a:r>
              <a:rPr lang="en-US" altLang="ko-KR" dirty="0"/>
              <a:t>. </a:t>
            </a:r>
            <a:r>
              <a:rPr lang="ko-KR" altLang="en-US" dirty="0"/>
              <a:t>그리고 면접 히스토리 데이터베이스에 저장됩니다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12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더 각 모델에 대해 설명을 드리자면</a:t>
            </a:r>
          </a:p>
          <a:p>
            <a:r>
              <a:rPr lang="ko-KR" altLang="en-US" dirty="0"/>
              <a:t>면접관은 프롬프트 작성을 통해 페르소나를 형성하였습니다</a:t>
            </a:r>
            <a:r>
              <a:rPr lang="en-US" altLang="ko-KR" dirty="0"/>
              <a:t>. </a:t>
            </a:r>
            <a:r>
              <a:rPr lang="ko-KR" altLang="en-US" dirty="0"/>
              <a:t>실제 면접에서는 인성 관련 질문</a:t>
            </a:r>
            <a:r>
              <a:rPr lang="en-US" altLang="ko-KR" dirty="0"/>
              <a:t>, </a:t>
            </a:r>
            <a:r>
              <a:rPr lang="ko-KR" altLang="en-US" dirty="0"/>
              <a:t>협업 관련 질문 기술 관련 질문하는 면접관이 따로 있기 때문에 일관성을 유지하기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질문은 일반적인 질문 즉 우리 회사에 왜 지원하셨나요</a:t>
            </a:r>
            <a:r>
              <a:rPr lang="en-US" altLang="ko-KR" dirty="0"/>
              <a:t>?</a:t>
            </a:r>
            <a:r>
              <a:rPr lang="ko-KR" altLang="en-US" dirty="0"/>
              <a:t>와 같은 고정 질문은 </a:t>
            </a:r>
            <a:r>
              <a:rPr lang="en-US" altLang="ko-KR" dirty="0"/>
              <a:t>AI-Hub</a:t>
            </a:r>
            <a:r>
              <a:rPr lang="ko-KR" altLang="en-US" dirty="0"/>
              <a:t>의 데이터에서 선별하여 고정 질문을 만들었고</a:t>
            </a:r>
            <a:r>
              <a:rPr lang="en-US" altLang="ko-KR" dirty="0"/>
              <a:t>, </a:t>
            </a:r>
            <a:r>
              <a:rPr lang="ko-KR" altLang="en-US" dirty="0"/>
              <a:t>생성 질문은 지원자에 맞는 이력서</a:t>
            </a:r>
            <a:r>
              <a:rPr lang="en-US" altLang="ko-KR" dirty="0"/>
              <a:t>, </a:t>
            </a:r>
            <a:r>
              <a:rPr lang="ko-KR" altLang="en-US" dirty="0"/>
              <a:t>채용 공가</a:t>
            </a:r>
            <a:r>
              <a:rPr lang="en-US" altLang="ko-KR" dirty="0"/>
              <a:t>, </a:t>
            </a:r>
            <a:r>
              <a:rPr lang="ko-KR" altLang="en-US" dirty="0"/>
              <a:t>기업 데이터 등을 고려한 생성 질문을 만들었습니다</a:t>
            </a:r>
            <a:r>
              <a:rPr lang="en-US" altLang="ko-KR" dirty="0"/>
              <a:t>. </a:t>
            </a:r>
            <a:r>
              <a:rPr lang="ko-KR" altLang="en-US" dirty="0"/>
              <a:t>사용 모델은 </a:t>
            </a:r>
            <a:r>
              <a:rPr lang="en-US" altLang="ko-KR" dirty="0"/>
              <a:t>gpt-4o-mini</a:t>
            </a:r>
            <a:r>
              <a:rPr lang="ko-KR" altLang="en-US" dirty="0"/>
              <a:t>를 사용하였으며 향후 모델 확장 계획은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650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면접관 모델의 예시입니다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화면은 고정 질문을 하는 내용으로 지원 동기를 물어보고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47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세번째로는 지원자 맞춤형 질문을 하는 것을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22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AI </a:t>
            </a:r>
            <a:r>
              <a:rPr lang="ko-KR" altLang="en-US" dirty="0"/>
              <a:t>지원자 모델입니다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지원자의 경우 이력서 기반으로 </a:t>
            </a:r>
            <a:r>
              <a:rPr lang="en-US" altLang="ko-KR" dirty="0"/>
              <a:t>AI </a:t>
            </a:r>
            <a:r>
              <a:rPr lang="ko-KR" altLang="en-US" dirty="0"/>
              <a:t>지원자 페르소나가 생성되고</a:t>
            </a:r>
            <a:r>
              <a:rPr lang="en-US" altLang="ko-KR" dirty="0"/>
              <a:t>, </a:t>
            </a:r>
            <a:r>
              <a:rPr lang="ko-KR" altLang="en-US" dirty="0"/>
              <a:t>상 중 하 형식으로 프롬프트 엔지니어링을 통해 나이도를 조절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답변 생성의 경우 위의 페르소나를 기반으로 질문에 대해 </a:t>
            </a:r>
            <a:r>
              <a:rPr lang="en-US" altLang="ko-KR" dirty="0" err="1"/>
              <a:t>LLm</a:t>
            </a:r>
            <a:r>
              <a:rPr lang="ko-KR" altLang="en-US" dirty="0"/>
              <a:t>이 답변을 생성할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gpt-40-mini</a:t>
            </a:r>
            <a:r>
              <a:rPr lang="ko-KR" altLang="en-US" dirty="0"/>
              <a:t>를 사용하고 있고</a:t>
            </a:r>
            <a:r>
              <a:rPr lang="en-US" altLang="ko-KR" dirty="0"/>
              <a:t>, </a:t>
            </a:r>
            <a:r>
              <a:rPr lang="ko-KR" altLang="en-US" dirty="0"/>
              <a:t>향후에는 제미나이</a:t>
            </a:r>
            <a:r>
              <a:rPr lang="en-US" altLang="ko-KR" dirty="0"/>
              <a:t>, </a:t>
            </a:r>
            <a:r>
              <a:rPr lang="ko-KR" altLang="en-US" dirty="0"/>
              <a:t>믿음</a:t>
            </a:r>
            <a:r>
              <a:rPr lang="en-US" altLang="ko-KR" dirty="0"/>
              <a:t>, </a:t>
            </a:r>
            <a:r>
              <a:rPr lang="ko-KR" altLang="en-US" dirty="0" err="1"/>
              <a:t>딥시크</a:t>
            </a:r>
            <a:r>
              <a:rPr lang="ko-KR" altLang="en-US" dirty="0"/>
              <a:t> 등을 활용할 계획이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73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설계했을 때</a:t>
            </a:r>
            <a:r>
              <a:rPr lang="en-US" altLang="ko-KR" dirty="0"/>
              <a:t>, </a:t>
            </a:r>
            <a:r>
              <a:rPr lang="ko-KR" altLang="en-US" dirty="0"/>
              <a:t>예시입니다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맨 위에 </a:t>
            </a:r>
            <a:r>
              <a:rPr lang="ko-KR" altLang="en-US" dirty="0" err="1"/>
              <a:t>백엔드에</a:t>
            </a:r>
            <a:r>
              <a:rPr lang="ko-KR" altLang="en-US" dirty="0"/>
              <a:t> 지원하여 면접을 </a:t>
            </a:r>
            <a:r>
              <a:rPr lang="ko-KR" altLang="en-US" dirty="0" err="1"/>
              <a:t>보고있고</a:t>
            </a:r>
            <a:r>
              <a:rPr lang="en-US" altLang="ko-KR" dirty="0"/>
              <a:t>, AI </a:t>
            </a:r>
            <a:r>
              <a:rPr lang="ko-KR" altLang="en-US" dirty="0"/>
              <a:t>지원자 정보는 다음과 같습니다</a:t>
            </a:r>
            <a:r>
              <a:rPr lang="en-US" altLang="ko-KR" dirty="0"/>
              <a:t>. </a:t>
            </a:r>
            <a:r>
              <a:rPr lang="ko-KR" altLang="en-US" dirty="0"/>
              <a:t>해당 정보로 프롬프트를 설계하여 면접이 진행되고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80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채점 및 피드백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전체적인 구조는 다음과 같은데요</a:t>
            </a:r>
          </a:p>
          <a:p>
            <a:r>
              <a:rPr lang="ko-KR" altLang="en-US" dirty="0"/>
              <a:t>먼저 질문 답변 그리고 전처리를 통해 얻은 점수를 이용하여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점수를 뽑아내는 방식과</a:t>
            </a:r>
          </a:p>
          <a:p>
            <a:r>
              <a:rPr lang="ko-KR" altLang="en-US" dirty="0"/>
              <a:t>질문 답변 질문 의도를 기반하여 </a:t>
            </a:r>
            <a:r>
              <a:rPr lang="en-US" altLang="ko-KR" dirty="0"/>
              <a:t>LLM </a:t>
            </a:r>
            <a:r>
              <a:rPr lang="ko-KR" altLang="en-US" dirty="0"/>
              <a:t>프롬프트 엔지니어링을 통해 텍스트 피드백을 주는 방식을 거치고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점수와 텍스트 기반 피드백의 차이가 심할 수 있어 이를 방지하기 위해 최종 피드백 </a:t>
            </a:r>
            <a:r>
              <a:rPr lang="en-US" altLang="ko-KR" dirty="0"/>
              <a:t>LLM</a:t>
            </a:r>
            <a:r>
              <a:rPr lang="ko-KR" altLang="en-US" dirty="0"/>
              <a:t>을 한번 더 거쳐 최종 피드백을 얻을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044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그래서 점수화 모델을 보면 텍스트를 </a:t>
            </a:r>
            <a:r>
              <a:rPr lang="ko-KR" altLang="en-US" dirty="0" err="1"/>
              <a:t>머신러닝에</a:t>
            </a:r>
            <a:r>
              <a:rPr lang="ko-KR" altLang="en-US" dirty="0"/>
              <a:t> 학습시키기 위해 </a:t>
            </a:r>
            <a:r>
              <a:rPr lang="ko-KR" altLang="en-US" dirty="0" err="1"/>
              <a:t>임베딩을</a:t>
            </a:r>
            <a:r>
              <a:rPr lang="ko-KR" altLang="en-US" dirty="0"/>
              <a:t> 진행하였습니다</a:t>
            </a:r>
            <a:r>
              <a:rPr lang="en-US" altLang="ko-KR" dirty="0"/>
              <a:t>. </a:t>
            </a:r>
            <a:r>
              <a:rPr lang="ko-KR" altLang="en-US" dirty="0"/>
              <a:t>그리고 해당 모델은 한국어 특화 </a:t>
            </a:r>
            <a:r>
              <a:rPr lang="ko-KR" altLang="en-US" dirty="0" err="1"/>
              <a:t>임베딩</a:t>
            </a:r>
            <a:r>
              <a:rPr lang="ko-KR" altLang="en-US" dirty="0"/>
              <a:t> 모델이기 때문에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AutoGluon</a:t>
            </a:r>
            <a:r>
              <a:rPr lang="ko-KR" altLang="en-US" dirty="0"/>
              <a:t>을 사용하여 최적의 모델 및 파라미터를 도출해냈고</a:t>
            </a:r>
            <a:r>
              <a:rPr lang="en-US" altLang="ko-KR" dirty="0"/>
              <a:t>, </a:t>
            </a:r>
            <a:r>
              <a:rPr lang="en-US" altLang="ko-KR" dirty="0" err="1"/>
              <a:t>LightGBMXT</a:t>
            </a:r>
            <a:r>
              <a:rPr lang="ko-KR" altLang="en-US" dirty="0"/>
              <a:t>를 선정하였습니다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→ 네 근데 그 전에 </a:t>
            </a:r>
            <a:r>
              <a:rPr lang="en-US" altLang="ko-KR" b="1" dirty="0"/>
              <a:t>rf, </a:t>
            </a:r>
            <a:r>
              <a:rPr lang="en-US" altLang="ko-KR" b="1" dirty="0" err="1"/>
              <a:t>gbt</a:t>
            </a:r>
            <a:r>
              <a:rPr lang="ko-KR" altLang="en-US" b="1" dirty="0"/>
              <a:t>를 </a:t>
            </a:r>
            <a:r>
              <a:rPr lang="ko-KR" altLang="en-US" b="1" dirty="0" err="1"/>
              <a:t>서용하였을</a:t>
            </a:r>
            <a:r>
              <a:rPr lang="ko-KR" altLang="en-US" b="1" dirty="0"/>
              <a:t> 때 성능이 좋지 않아 더 좋은 모델을 찾고자 </a:t>
            </a:r>
            <a:r>
              <a:rPr lang="en-US" altLang="ko-KR" b="1" dirty="0" err="1"/>
              <a:t>autogluon</a:t>
            </a:r>
            <a:r>
              <a:rPr lang="ko-KR" altLang="en-US" b="1" dirty="0"/>
              <a:t>을 도입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34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발표는 프로젝트 개요</a:t>
            </a:r>
            <a:r>
              <a:rPr lang="en-US" altLang="ko-KR" dirty="0"/>
              <a:t>, </a:t>
            </a:r>
            <a:r>
              <a:rPr lang="ko-KR" altLang="en-US" dirty="0"/>
              <a:t>진행현황</a:t>
            </a:r>
            <a:r>
              <a:rPr lang="en-US" altLang="ko-KR" dirty="0"/>
              <a:t>, </a:t>
            </a:r>
            <a:r>
              <a:rPr lang="ko-KR" altLang="en-US" dirty="0"/>
              <a:t>향후 계획 순으로 진행되겠습니다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067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여기서 보시는 것처럼 숫자 기반의 학습이기 때문에 </a:t>
            </a:r>
            <a:r>
              <a:rPr lang="en-US" altLang="ko-KR" dirty="0"/>
              <a:t>RMSE </a:t>
            </a:r>
            <a:r>
              <a:rPr lang="ko-KR" altLang="en-US" dirty="0"/>
              <a:t>값이 작으면 작을수록 좋은 모델로 판단하였으면 </a:t>
            </a:r>
            <a:r>
              <a:rPr lang="en-US" altLang="ko-KR" dirty="0" err="1"/>
              <a:t>LightGBMXT</a:t>
            </a:r>
            <a:r>
              <a:rPr lang="en-US" altLang="ko-KR" dirty="0"/>
              <a:t> </a:t>
            </a:r>
            <a:r>
              <a:rPr lang="ko-KR" altLang="en-US" dirty="0"/>
              <a:t>모델을 채택하였고</a:t>
            </a:r>
            <a:r>
              <a:rPr lang="en-US" altLang="ko-KR" dirty="0"/>
              <a:t>, </a:t>
            </a:r>
            <a:r>
              <a:rPr lang="ko-KR" altLang="en-US" dirty="0"/>
              <a:t>그때 파라미터는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22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1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프로젝트 개요입니다</a:t>
            </a:r>
            <a:r>
              <a:rPr lang="en-US" altLang="ko-KR" dirty="0"/>
              <a:t>. </a:t>
            </a:r>
            <a:r>
              <a:rPr lang="ko-KR" altLang="en-US" dirty="0"/>
              <a:t>왜 이 프로젝트를 진행했으며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, </a:t>
            </a:r>
            <a:r>
              <a:rPr lang="ko-KR" altLang="en-US" dirty="0"/>
              <a:t>일정에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952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회사 면접을 준비했던 분도 </a:t>
            </a:r>
            <a:r>
              <a:rPr lang="ko-KR" altLang="en-US" dirty="0" err="1"/>
              <a:t>계실거라고</a:t>
            </a:r>
            <a:r>
              <a:rPr lang="ko-KR" altLang="en-US" dirty="0"/>
              <a:t> 생각하는데요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면접을 대비하기 위해 원래는 오프라인 기반 컨설팅을 </a:t>
            </a:r>
            <a:r>
              <a:rPr lang="ko-KR" altLang="en-US" dirty="0" err="1"/>
              <a:t>이용했었는데</a:t>
            </a:r>
            <a:r>
              <a:rPr lang="ko-KR" altLang="en-US" dirty="0"/>
              <a:t> 비용이 비싸다는 단점이 있었고</a:t>
            </a:r>
            <a:r>
              <a:rPr lang="en-US" altLang="ko-KR" dirty="0"/>
              <a:t>, </a:t>
            </a:r>
            <a:r>
              <a:rPr lang="ko-KR" altLang="en-US" dirty="0"/>
              <a:t>반복적인 학습 기회가 부족하며</a:t>
            </a:r>
            <a:r>
              <a:rPr lang="en-US" altLang="ko-KR" dirty="0"/>
              <a:t>, </a:t>
            </a:r>
            <a:r>
              <a:rPr lang="ko-KR" altLang="en-US" dirty="0"/>
              <a:t>면접 정보의 비대칭 문제가 </a:t>
            </a:r>
            <a:r>
              <a:rPr lang="ko-KR" altLang="en-US" dirty="0" err="1"/>
              <a:t>발생하엿습니다</a:t>
            </a:r>
            <a:r>
              <a:rPr lang="en-US" altLang="ko-KR" dirty="0"/>
              <a:t>. </a:t>
            </a:r>
            <a:r>
              <a:rPr lang="ko-KR" altLang="en-US" dirty="0"/>
              <a:t>이를 좀 극복하기 위해 코로나 이후 </a:t>
            </a:r>
            <a:r>
              <a:rPr lang="en-US" altLang="ko-KR" dirty="0"/>
              <a:t>AI </a:t>
            </a:r>
            <a:r>
              <a:rPr lang="ko-KR" altLang="en-US" dirty="0"/>
              <a:t>모의 면접 서비스가 출시되고 있는 상황입니다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2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그래서 한번 지금 존재하는 </a:t>
            </a:r>
            <a:r>
              <a:rPr lang="en-US" altLang="ko-KR" dirty="0"/>
              <a:t>AI</a:t>
            </a:r>
            <a:r>
              <a:rPr lang="ko-KR" altLang="en-US" dirty="0"/>
              <a:t>기반 모의면접 서비스에 대해 조사를 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사람인</a:t>
            </a:r>
            <a:r>
              <a:rPr lang="en-US" altLang="ko-KR" dirty="0"/>
              <a:t>, </a:t>
            </a:r>
            <a:r>
              <a:rPr lang="ko-KR" altLang="en-US" dirty="0" err="1"/>
              <a:t>원티드</a:t>
            </a:r>
            <a:r>
              <a:rPr lang="en-US" altLang="ko-KR" dirty="0"/>
              <a:t>, </a:t>
            </a:r>
            <a:r>
              <a:rPr lang="en-US" altLang="ko-KR" dirty="0" err="1"/>
              <a:t>viewinter</a:t>
            </a:r>
            <a:r>
              <a:rPr lang="ko-KR" altLang="en-US" dirty="0"/>
              <a:t>라는 서비스에 대해 조사했을 때</a:t>
            </a:r>
            <a:r>
              <a:rPr lang="en-US" altLang="ko-KR" dirty="0"/>
              <a:t>, </a:t>
            </a:r>
            <a:r>
              <a:rPr lang="ko-KR" altLang="en-US" dirty="0"/>
              <a:t>정말 다양한 장점들이 존재했습니다</a:t>
            </a:r>
            <a:r>
              <a:rPr lang="en-US" altLang="ko-KR" dirty="0"/>
              <a:t>. </a:t>
            </a:r>
            <a:r>
              <a:rPr lang="ko-KR" altLang="en-US" dirty="0"/>
              <a:t>하지만 해당 </a:t>
            </a:r>
            <a:r>
              <a:rPr lang="ko-KR" altLang="en-US" dirty="0" err="1"/>
              <a:t>서비스들에는</a:t>
            </a:r>
            <a:r>
              <a:rPr lang="ko-KR" altLang="en-US" dirty="0"/>
              <a:t> 공통된 단점이 존재했습니다</a:t>
            </a:r>
            <a:r>
              <a:rPr lang="en-US" altLang="ko-KR" dirty="0"/>
              <a:t>. </a:t>
            </a:r>
            <a:r>
              <a:rPr lang="ko-KR" altLang="en-US" dirty="0"/>
              <a:t>바로 </a:t>
            </a:r>
            <a:r>
              <a:rPr lang="en-US" altLang="ko-KR" dirty="0"/>
              <a:t>1:1 </a:t>
            </a:r>
            <a:r>
              <a:rPr lang="ko-KR" altLang="en-US" dirty="0"/>
              <a:t>기반 모의면접 서비스를 제공한다는 것인데요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2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오른쪽에 나와있는 설문 조사를 보시면</a:t>
            </a:r>
            <a:r>
              <a:rPr lang="en-US" altLang="ko-KR" dirty="0"/>
              <a:t>, </a:t>
            </a:r>
            <a:r>
              <a:rPr lang="ko-KR" altLang="en-US" dirty="0"/>
              <a:t>대기업 면접 경험자의 </a:t>
            </a:r>
            <a:r>
              <a:rPr lang="en-US" altLang="ko-KR" dirty="0"/>
              <a:t>50</a:t>
            </a:r>
            <a:r>
              <a:rPr lang="ko-KR" altLang="en-US" dirty="0"/>
              <a:t>퍼센트 이상이 일대일 면접이 아닌 다대다 면접을 진행했다고 나와있습니다</a:t>
            </a:r>
            <a:r>
              <a:rPr lang="en-US" altLang="ko-KR" dirty="0"/>
              <a:t>. </a:t>
            </a:r>
            <a:r>
              <a:rPr lang="ko-KR" altLang="en-US" dirty="0"/>
              <a:t>그러나 기존에 있는 </a:t>
            </a:r>
            <a:r>
              <a:rPr lang="en-US" altLang="ko-KR" dirty="0"/>
              <a:t>AI </a:t>
            </a:r>
            <a:r>
              <a:rPr lang="ko-KR" altLang="en-US" dirty="0"/>
              <a:t>모의 면접 서비스는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면접만 제공하여</a:t>
            </a:r>
            <a:r>
              <a:rPr lang="en-US" altLang="ko-KR" dirty="0"/>
              <a:t>, </a:t>
            </a:r>
            <a:r>
              <a:rPr lang="ko-KR" altLang="en-US" dirty="0"/>
              <a:t>다대다 면접을 경험하는데 어려움이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일대일 면접은 지원자의 개인 역량을 깊이 있게 파악한다면</a:t>
            </a:r>
            <a:r>
              <a:rPr lang="en-US" altLang="ko-KR" dirty="0"/>
              <a:t>, </a:t>
            </a:r>
            <a:r>
              <a:rPr lang="ko-KR" altLang="en-US" dirty="0"/>
              <a:t>다대다 면접은 여러 지원자 간의 상호 비교를 통해 상대적인 역량을 평가한다는 차이가 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69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그래서 저희 프로젝트의 목표는 방금 말씀드렸던 한계를 해결하기 위함이라고 말씀드릴 수 있겠는데요</a:t>
            </a:r>
            <a:r>
              <a:rPr lang="en-US" altLang="ko-KR" dirty="0"/>
              <a:t>. </a:t>
            </a:r>
            <a:r>
              <a:rPr lang="ko-KR" altLang="en-US" dirty="0"/>
              <a:t>지원자가 실전 대응력을 키울 수 있는 </a:t>
            </a:r>
            <a:r>
              <a:rPr lang="en-US" altLang="ko-KR" dirty="0"/>
              <a:t>AI </a:t>
            </a:r>
            <a:r>
              <a:rPr lang="ko-KR" altLang="en-US" dirty="0"/>
              <a:t>기반 다대다 모의면접 시뮬레이터를 제공하는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목표를 달성하기 위한 저희의 주요 기능은 총 </a:t>
            </a:r>
            <a:r>
              <a:rPr lang="en-US" altLang="ko-KR" dirty="0"/>
              <a:t>3</a:t>
            </a:r>
            <a:r>
              <a:rPr lang="ko-KR" altLang="en-US" dirty="0"/>
              <a:t>가지인데요</a:t>
            </a:r>
          </a:p>
          <a:p>
            <a:r>
              <a:rPr lang="ko-KR" altLang="en-US" dirty="0"/>
              <a:t>먼저 이력서와 채용공고를 기반으로 하여 개인 맞춤형 질문 생성을 한다는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두번째로는 다대다 모의 면접을 진행하는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모의면접만 보는 것이 아니라 질문과 답변에 대한 피드백도 제공해준다는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했을 때 각 기능을 통해 달성할 수 있는 기대 효과는 다음과 같습니다</a:t>
            </a:r>
          </a:p>
          <a:p>
            <a:r>
              <a:rPr lang="ko-KR" altLang="en-US" dirty="0"/>
              <a:t>먼저 개인의 이력서와 지원 직무에 최적화된 질문 제공으로</a:t>
            </a:r>
            <a:r>
              <a:rPr lang="en-US" altLang="ko-KR" dirty="0"/>
              <a:t>, </a:t>
            </a:r>
            <a:r>
              <a:rPr lang="ko-KR" altLang="en-US" dirty="0"/>
              <a:t>불필요한 질문 없이 효율적이고 정밀한 면접 대비가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다수의 </a:t>
            </a:r>
            <a:r>
              <a:rPr lang="en-US" altLang="ko-KR" dirty="0"/>
              <a:t>AI </a:t>
            </a:r>
            <a:r>
              <a:rPr lang="ko-KR" altLang="en-US" dirty="0"/>
              <a:t>면접관과 </a:t>
            </a:r>
            <a:r>
              <a:rPr lang="en-US" altLang="ko-KR" dirty="0"/>
              <a:t>AI </a:t>
            </a:r>
            <a:r>
              <a:rPr lang="ko-KR" altLang="en-US" dirty="0"/>
              <a:t>지원자와 함께 진행되는 구조로 실제로 이루어지는 다대다 면접의 흐름과 긴장감을 사전에 경험 가능하다는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</a:t>
            </a:r>
            <a:r>
              <a:rPr lang="en-US" altLang="ko-KR" dirty="0"/>
              <a:t>AI </a:t>
            </a:r>
            <a:r>
              <a:rPr lang="ko-KR" altLang="en-US" dirty="0"/>
              <a:t>지원자의 이상적인 답변과 비교를 통해</a:t>
            </a:r>
            <a:r>
              <a:rPr lang="en-US" altLang="ko-KR" dirty="0"/>
              <a:t>, </a:t>
            </a:r>
            <a:r>
              <a:rPr lang="ko-KR" altLang="en-US" dirty="0"/>
              <a:t>내 답변의 논리 구조와 설득력을 객관적으로 점검하고 실력 향상이 가능하다고 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9608C-CA1A-40EB-BB2C-395DAC1EC0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1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33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4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10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9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9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5.png"/><Relationship Id="rId5" Type="http://schemas.openxmlformats.org/officeDocument/2006/relationships/image" Target="../media/image10.png"/><Relationship Id="rId10" Type="http://schemas.openxmlformats.org/officeDocument/2006/relationships/image" Target="../media/image109.png"/><Relationship Id="rId4" Type="http://schemas.openxmlformats.org/officeDocument/2006/relationships/image" Target="../media/image9.png"/><Relationship Id="rId9" Type="http://schemas.openxmlformats.org/officeDocument/2006/relationships/image" Target="../media/image114.png"/><Relationship Id="rId14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19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1.png"/><Relationship Id="rId5" Type="http://schemas.openxmlformats.org/officeDocument/2006/relationships/image" Target="../media/image10.png"/><Relationship Id="rId15" Type="http://schemas.openxmlformats.org/officeDocument/2006/relationships/image" Target="../media/image112.png"/><Relationship Id="rId10" Type="http://schemas.openxmlformats.org/officeDocument/2006/relationships/image" Target="../media/image110.png"/><Relationship Id="rId4" Type="http://schemas.openxmlformats.org/officeDocument/2006/relationships/image" Target="../media/image9.png"/><Relationship Id="rId9" Type="http://schemas.openxmlformats.org/officeDocument/2006/relationships/image" Target="../media/image109.png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24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5" Type="http://schemas.openxmlformats.org/officeDocument/2006/relationships/image" Target="../media/image10.png"/><Relationship Id="rId15" Type="http://schemas.openxmlformats.org/officeDocument/2006/relationships/image" Target="../media/image128.png"/><Relationship Id="rId10" Type="http://schemas.openxmlformats.org/officeDocument/2006/relationships/image" Target="../media/image110.png"/><Relationship Id="rId4" Type="http://schemas.openxmlformats.org/officeDocument/2006/relationships/image" Target="../media/image9.png"/><Relationship Id="rId9" Type="http://schemas.openxmlformats.org/officeDocument/2006/relationships/image" Target="../media/image109.png"/><Relationship Id="rId1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02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0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9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9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0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.png"/><Relationship Id="rId7" Type="http://schemas.openxmlformats.org/officeDocument/2006/relationships/image" Target="../media/image1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33.png"/><Relationship Id="rId5" Type="http://schemas.openxmlformats.org/officeDocument/2006/relationships/image" Target="../media/image154.png"/><Relationship Id="rId10" Type="http://schemas.openxmlformats.org/officeDocument/2006/relationships/image" Target="../media/image157.png"/><Relationship Id="rId4" Type="http://schemas.openxmlformats.org/officeDocument/2006/relationships/image" Target="../media/image10.png"/><Relationship Id="rId9" Type="http://schemas.openxmlformats.org/officeDocument/2006/relationships/image" Target="../media/image1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8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63.png"/><Relationship Id="rId5" Type="http://schemas.openxmlformats.org/officeDocument/2006/relationships/image" Target="../media/image10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9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72.png"/><Relationship Id="rId7" Type="http://schemas.openxmlformats.org/officeDocument/2006/relationships/image" Target="../media/image13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7.png"/><Relationship Id="rId5" Type="http://schemas.openxmlformats.org/officeDocument/2006/relationships/image" Target="../media/image10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9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0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93.png"/><Relationship Id="rId5" Type="http://schemas.openxmlformats.org/officeDocument/2006/relationships/image" Target="../media/image10.png"/><Relationship Id="rId15" Type="http://schemas.openxmlformats.org/officeDocument/2006/relationships/image" Target="../media/image177.png"/><Relationship Id="rId10" Type="http://schemas.openxmlformats.org/officeDocument/2006/relationships/image" Target="../media/image192.png"/><Relationship Id="rId4" Type="http://schemas.openxmlformats.org/officeDocument/2006/relationships/image" Target="../media/image9.png"/><Relationship Id="rId9" Type="http://schemas.openxmlformats.org/officeDocument/2006/relationships/image" Target="../media/image173.png"/><Relationship Id="rId14" Type="http://schemas.openxmlformats.org/officeDocument/2006/relationships/image" Target="../media/image1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0.png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4" Type="http://schemas.openxmlformats.org/officeDocument/2006/relationships/image" Target="../media/image9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212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217.png"/><Relationship Id="rId5" Type="http://schemas.openxmlformats.org/officeDocument/2006/relationships/image" Target="../media/image10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9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1.png"/><Relationship Id="rId3" Type="http://schemas.openxmlformats.org/officeDocument/2006/relationships/image" Target="../media/image198.png"/><Relationship Id="rId7" Type="http://schemas.openxmlformats.org/officeDocument/2006/relationships/image" Target="../media/image226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229.png"/><Relationship Id="rId5" Type="http://schemas.openxmlformats.org/officeDocument/2006/relationships/image" Target="../media/image10.png"/><Relationship Id="rId10" Type="http://schemas.openxmlformats.org/officeDocument/2006/relationships/image" Target="../media/image200.png"/><Relationship Id="rId4" Type="http://schemas.openxmlformats.org/officeDocument/2006/relationships/image" Target="../media/image9.png"/><Relationship Id="rId9" Type="http://schemas.openxmlformats.org/officeDocument/2006/relationships/image" Target="../media/image228.png"/><Relationship Id="rId14" Type="http://schemas.openxmlformats.org/officeDocument/2006/relationships/image" Target="../media/image2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9.png"/><Relationship Id="rId7" Type="http://schemas.openxmlformats.org/officeDocument/2006/relationships/image" Target="../media/image236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9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" Type="http://schemas.openxmlformats.org/officeDocument/2006/relationships/image" Target="../media/image243.pn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4" Type="http://schemas.openxmlformats.org/officeDocument/2006/relationships/image" Target="../media/image10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7.png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65.png"/><Relationship Id="rId5" Type="http://schemas.openxmlformats.org/officeDocument/2006/relationships/image" Target="../media/image10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9.png"/><Relationship Id="rId9" Type="http://schemas.openxmlformats.org/officeDocument/2006/relationships/image" Target="../media/image133.png"/><Relationship Id="rId14" Type="http://schemas.openxmlformats.org/officeDocument/2006/relationships/image" Target="../media/image2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2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10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10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9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2514600"/>
            <a:ext cx="5702300" cy="3111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100" y="3543300"/>
            <a:ext cx="7239000" cy="930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900" y="5638800"/>
            <a:ext cx="3619500" cy="464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2438400"/>
            <a:ext cx="13843000" cy="419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2540000"/>
            <a:ext cx="17513300" cy="396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000" y="6502400"/>
            <a:ext cx="8445500" cy="196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8"/>
    </mc:Choice>
    <mc:Fallback>
      <p:transition spd="slow" advTm="13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55600"/>
            <a:ext cx="27559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5100000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" y="3403600"/>
            <a:ext cx="18059400" cy="486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300" y="4965700"/>
            <a:ext cx="7874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00" y="4254500"/>
            <a:ext cx="19685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235200"/>
            <a:ext cx="6235700" cy="659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3873500"/>
            <a:ext cx="6794500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3632200" y="4940300"/>
            <a:ext cx="2273300" cy="36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0274300" y="4940300"/>
            <a:ext cx="2273300" cy="36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400" y="3225800"/>
            <a:ext cx="43053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1625600"/>
            <a:ext cx="9410700" cy="8597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55600"/>
            <a:ext cx="2692400" cy="154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51943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78000"/>
            <a:ext cx="16611600" cy="838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93700"/>
            <a:ext cx="40640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" y="3200400"/>
            <a:ext cx="9004300" cy="5499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3213100"/>
            <a:ext cx="90170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56896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1803400"/>
            <a:ext cx="14135100" cy="8331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42672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900" y="3009900"/>
            <a:ext cx="7035800" cy="196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900" y="5245100"/>
            <a:ext cx="7035800" cy="137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900" y="6883400"/>
            <a:ext cx="7035800" cy="137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900" y="8509000"/>
            <a:ext cx="70358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3200400"/>
            <a:ext cx="8521700" cy="166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8597900"/>
            <a:ext cx="83820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700" y="5461000"/>
            <a:ext cx="86741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2500" y="6972300"/>
            <a:ext cx="5562600" cy="138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6300" y="1981200"/>
            <a:ext cx="2806700" cy="99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25400" y="1981200"/>
            <a:ext cx="32385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600" y="3009900"/>
            <a:ext cx="7035800" cy="1371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6311900" y="5930900"/>
            <a:ext cx="78359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340000">
            <a:off x="647700" y="6616700"/>
            <a:ext cx="1422400" cy="2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622300" y="8470900"/>
            <a:ext cx="1460500" cy="25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60000">
            <a:off x="1333500" y="5918200"/>
            <a:ext cx="1295400" cy="25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60000">
            <a:off x="1333500" y="9194800"/>
            <a:ext cx="12954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60000">
            <a:off x="1930400" y="7556500"/>
            <a:ext cx="6985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1200" y="3987800"/>
            <a:ext cx="6477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0100" y="3098800"/>
            <a:ext cx="9537700" cy="1384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500" y="7264400"/>
            <a:ext cx="1981200" cy="1270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900" y="3670300"/>
            <a:ext cx="19812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47879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120900"/>
            <a:ext cx="2590800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700" y="2019300"/>
            <a:ext cx="901700" cy="1117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4394200"/>
            <a:ext cx="6172200" cy="494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0" y="3365500"/>
            <a:ext cx="7112000" cy="656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5000" y="3365500"/>
            <a:ext cx="9766300" cy="656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2235200"/>
            <a:ext cx="2451100" cy="99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3100" y="3517900"/>
            <a:ext cx="4102100" cy="127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5600" y="3390900"/>
            <a:ext cx="2552700" cy="1066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47300" y="4038600"/>
            <a:ext cx="6858000" cy="577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6500" y="3441700"/>
            <a:ext cx="67056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47879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120900"/>
            <a:ext cx="5245100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365500"/>
            <a:ext cx="7112000" cy="656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000" y="3365500"/>
            <a:ext cx="9766300" cy="656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2235200"/>
            <a:ext cx="5092700" cy="99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700" y="3517900"/>
            <a:ext cx="4102100" cy="1270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4025900"/>
            <a:ext cx="6388100" cy="585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9200" y="3505200"/>
            <a:ext cx="6527800" cy="127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5600" y="3390900"/>
            <a:ext cx="2552700" cy="1066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2800" y="4051300"/>
            <a:ext cx="75184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47879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120900"/>
            <a:ext cx="3416300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0" y="2070100"/>
            <a:ext cx="11557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" y="2235200"/>
            <a:ext cx="32766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3517900"/>
            <a:ext cx="4102100" cy="127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600" y="3390900"/>
            <a:ext cx="2552700" cy="1066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00" y="4457700"/>
            <a:ext cx="6845300" cy="4864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6600" y="4800600"/>
            <a:ext cx="9563100" cy="422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00" y="3352800"/>
            <a:ext cx="7112000" cy="656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42300" y="3352800"/>
            <a:ext cx="9766300" cy="656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6500" y="3517900"/>
            <a:ext cx="67056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17500"/>
            <a:ext cx="29845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7600" y="7264400"/>
            <a:ext cx="5448300" cy="71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2900" y="6350000"/>
            <a:ext cx="4140200" cy="1155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086100"/>
            <a:ext cx="3086100" cy="308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100" y="3086100"/>
            <a:ext cx="3098800" cy="3098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1900" y="3086100"/>
            <a:ext cx="3086100" cy="3086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0" y="3086100"/>
            <a:ext cx="3111500" cy="3111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95500" y="3086100"/>
            <a:ext cx="3086100" cy="30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38500" y="6337300"/>
            <a:ext cx="4140200" cy="1181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9900" y="6350000"/>
            <a:ext cx="4140200" cy="115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01300" y="6337300"/>
            <a:ext cx="4140200" cy="1168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82700" y="6350000"/>
            <a:ext cx="4140200" cy="1143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2200" y="7264400"/>
            <a:ext cx="5562600" cy="711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19800" y="7264400"/>
            <a:ext cx="54610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61500" y="7264400"/>
            <a:ext cx="5562600" cy="711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33400" y="7264400"/>
            <a:ext cx="5461000" cy="71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"/>
    </mc:Choice>
    <mc:Fallback>
      <p:transition spd="slow" advTm="6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47879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120900"/>
            <a:ext cx="2870200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1917700"/>
            <a:ext cx="1447800" cy="144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" y="2235200"/>
            <a:ext cx="28067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3517900"/>
            <a:ext cx="4102100" cy="127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600" y="3390900"/>
            <a:ext cx="2552700" cy="1066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00" y="4279900"/>
            <a:ext cx="6934200" cy="5308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9800" y="5638800"/>
            <a:ext cx="9194800" cy="214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00" y="3340100"/>
            <a:ext cx="7112000" cy="656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3100" y="3340100"/>
            <a:ext cx="9766300" cy="656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5600" y="3416300"/>
            <a:ext cx="80899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47879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120900"/>
            <a:ext cx="4813300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500" y="2171700"/>
            <a:ext cx="1358900" cy="100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3886200"/>
            <a:ext cx="3543300" cy="412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5100" y="3886200"/>
            <a:ext cx="3543300" cy="412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800" y="1803400"/>
            <a:ext cx="3543300" cy="412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6500" y="1803400"/>
            <a:ext cx="3543300" cy="412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9900" y="5410200"/>
            <a:ext cx="1231900" cy="106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9400" y="3340100"/>
            <a:ext cx="1231900" cy="106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500" y="2235200"/>
            <a:ext cx="4648200" cy="99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" y="4876800"/>
            <a:ext cx="3200400" cy="266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0400" y="4622800"/>
            <a:ext cx="2654300" cy="280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0500" y="3238500"/>
            <a:ext cx="6146800" cy="144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55500" y="3302000"/>
            <a:ext cx="6032500" cy="129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7700" y="6070600"/>
            <a:ext cx="3543300" cy="412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8400" y="6070600"/>
            <a:ext cx="3543300" cy="412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28600" y="7594600"/>
            <a:ext cx="1231900" cy="1066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9500" y="3340100"/>
            <a:ext cx="1231900" cy="1066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0" y="7645400"/>
            <a:ext cx="1231900" cy="1066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1600" y="7581900"/>
            <a:ext cx="6096000" cy="129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28500" y="7785100"/>
            <a:ext cx="60706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115824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648700" y="-2222500"/>
            <a:ext cx="35572700" cy="16344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" y="2120900"/>
            <a:ext cx="3797300" cy="102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2235200"/>
            <a:ext cx="36576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700" y="3467100"/>
            <a:ext cx="8699500" cy="99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5600700"/>
            <a:ext cx="48514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900" y="5588000"/>
            <a:ext cx="4445000" cy="386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7800" y="5257800"/>
            <a:ext cx="5016500" cy="394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66600" y="5245100"/>
            <a:ext cx="5346700" cy="394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5257800"/>
            <a:ext cx="5130800" cy="3949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380000">
            <a:off x="3213100" y="4686300"/>
            <a:ext cx="28321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7140000">
            <a:off x="8102600" y="4686300"/>
            <a:ext cx="12700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9780000">
            <a:off x="11074400" y="4673600"/>
            <a:ext cx="38608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42800" y="5575300"/>
            <a:ext cx="5245100" cy="256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1800" y="355600"/>
            <a:ext cx="115824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47879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3390900"/>
            <a:ext cx="7315200" cy="6756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4749800"/>
            <a:ext cx="7061200" cy="401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2120900"/>
            <a:ext cx="48133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700" y="3505200"/>
            <a:ext cx="25527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0" y="3378200"/>
            <a:ext cx="10160000" cy="6756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2600" y="4660900"/>
            <a:ext cx="9956800" cy="421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00" y="2235200"/>
            <a:ext cx="4648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115697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4622800"/>
            <a:ext cx="7505700" cy="139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6553200"/>
            <a:ext cx="75057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8483600"/>
            <a:ext cx="75057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400" y="6934200"/>
            <a:ext cx="42672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200" y="8864600"/>
            <a:ext cx="4013200" cy="82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0" y="5016500"/>
            <a:ext cx="48133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2692400"/>
            <a:ext cx="7505700" cy="139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600" y="3073400"/>
            <a:ext cx="44831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733800" y="3886200"/>
            <a:ext cx="10668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733800" y="5791200"/>
            <a:ext cx="1066800" cy="1066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759200" y="7797800"/>
            <a:ext cx="1066800" cy="1066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700" y="3759200"/>
            <a:ext cx="9690100" cy="1663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7400" y="5499100"/>
            <a:ext cx="7213600" cy="1930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07400" y="7493000"/>
            <a:ext cx="6172200" cy="185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3300" y="2336800"/>
            <a:ext cx="8801100" cy="825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5600" y="2908300"/>
            <a:ext cx="9245600" cy="825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0900" y="1803400"/>
            <a:ext cx="20955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37719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00" y="1689100"/>
            <a:ext cx="13830300" cy="859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00" y="2235200"/>
            <a:ext cx="4648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68072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095500"/>
            <a:ext cx="254000" cy="182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00" y="2235200"/>
            <a:ext cx="4648200" cy="99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" y="2628900"/>
            <a:ext cx="30353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00" y="4483100"/>
            <a:ext cx="254000" cy="250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3800" y="4381500"/>
            <a:ext cx="88900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7581900"/>
            <a:ext cx="2540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8300" y="2413000"/>
            <a:ext cx="123317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700" y="4419600"/>
            <a:ext cx="29210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92800" y="8166100"/>
            <a:ext cx="30861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8200" y="2730500"/>
            <a:ext cx="103632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2400" y="5257800"/>
            <a:ext cx="1257300" cy="109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5100" y="8115300"/>
            <a:ext cx="1981200" cy="990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3800" y="6057900"/>
            <a:ext cx="6959600" cy="82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45200" y="4660900"/>
            <a:ext cx="1981200" cy="990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700" y="5816600"/>
            <a:ext cx="2921000" cy="128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8300" y="7861300"/>
            <a:ext cx="12331700" cy="128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32500" y="6057900"/>
            <a:ext cx="20066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82296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700" y="2362200"/>
            <a:ext cx="12928600" cy="7061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689100"/>
            <a:ext cx="12509500" cy="863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55600"/>
            <a:ext cx="8229600" cy="154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838200"/>
            <a:ext cx="4318000" cy="889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1244600"/>
            <a:ext cx="4076700" cy="251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100" y="711200"/>
            <a:ext cx="2184400" cy="375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3009900"/>
            <a:ext cx="3048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647700" y="5207000"/>
            <a:ext cx="73787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00" y="4406900"/>
            <a:ext cx="3657600" cy="379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5100" y="8343900"/>
            <a:ext cx="3886200" cy="139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"/>
    </mc:Choice>
    <mc:Fallback>
      <p:transition spd="slow" advTm="26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73406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2451100"/>
            <a:ext cx="46482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2451100"/>
            <a:ext cx="4648200" cy="99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2946400"/>
            <a:ext cx="34036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00" y="5016500"/>
            <a:ext cx="254000" cy="184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00" y="7454900"/>
            <a:ext cx="2540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2844800"/>
            <a:ext cx="99949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2400" y="5524500"/>
            <a:ext cx="1968500" cy="99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7975600"/>
            <a:ext cx="1981200" cy="99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4200" y="5626100"/>
            <a:ext cx="7556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8300" y="2628900"/>
            <a:ext cx="12331700" cy="170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00" y="2501900"/>
            <a:ext cx="254000" cy="184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8300" y="5283200"/>
            <a:ext cx="123317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8300" y="7772400"/>
            <a:ext cx="123317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0" y="8077200"/>
            <a:ext cx="3086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82296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700" y="1714500"/>
            <a:ext cx="12687300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80264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900" y="2197100"/>
            <a:ext cx="3568700" cy="129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838700" y="3543300"/>
            <a:ext cx="6858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200" y="4292600"/>
            <a:ext cx="35687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200" y="6362700"/>
            <a:ext cx="35687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8100" y="2197100"/>
            <a:ext cx="4584700" cy="129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0" y="4292600"/>
            <a:ext cx="5778500" cy="129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7200" y="6350000"/>
            <a:ext cx="3695700" cy="129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200" y="8394700"/>
            <a:ext cx="3568700" cy="129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838700" y="5638800"/>
            <a:ext cx="685800" cy="68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41200" y="3556000"/>
            <a:ext cx="685800" cy="68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41200" y="5638800"/>
            <a:ext cx="685800" cy="685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120000">
            <a:off x="6553200" y="7708900"/>
            <a:ext cx="685800" cy="685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3120000">
            <a:off x="10401300" y="7696200"/>
            <a:ext cx="685800" cy="685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2900" y="6616700"/>
            <a:ext cx="2108200" cy="990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900" y="2463800"/>
            <a:ext cx="4000500" cy="990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3700" y="4432300"/>
            <a:ext cx="19812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6500" y="2451100"/>
            <a:ext cx="3175000" cy="990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48900" y="4559300"/>
            <a:ext cx="4762500" cy="990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59700" y="8661400"/>
            <a:ext cx="2438400" cy="990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63300" y="6616700"/>
            <a:ext cx="28194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85217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2451100"/>
            <a:ext cx="46482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2451100"/>
            <a:ext cx="4648200" cy="99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2857500"/>
            <a:ext cx="5359400" cy="176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00" y="5842000"/>
            <a:ext cx="254000" cy="173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00" y="8166100"/>
            <a:ext cx="2540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3100" y="2438400"/>
            <a:ext cx="8826500" cy="276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5100" y="6375400"/>
            <a:ext cx="2933700" cy="99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8128000"/>
            <a:ext cx="6235700" cy="176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8500" y="6121400"/>
            <a:ext cx="70612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9900" y="5918200"/>
            <a:ext cx="9753600" cy="170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8597900"/>
            <a:ext cx="77597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9900" y="2184400"/>
            <a:ext cx="9753600" cy="3073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5000" y="2184400"/>
            <a:ext cx="254000" cy="307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15300" y="8318500"/>
            <a:ext cx="97536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80264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4533900"/>
            <a:ext cx="8839200" cy="3670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4900" y="4457700"/>
            <a:ext cx="8051800" cy="501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00" y="2120900"/>
            <a:ext cx="42418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4432300"/>
            <a:ext cx="92710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699000" y="8305800"/>
            <a:ext cx="685800" cy="68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2235200"/>
            <a:ext cx="4076700" cy="99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" y="3441700"/>
            <a:ext cx="8013700" cy="99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94900" y="3441700"/>
            <a:ext cx="37592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8100" y="9131300"/>
            <a:ext cx="26416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94488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1651000"/>
            <a:ext cx="6540500" cy="8636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1651000"/>
            <a:ext cx="6438900" cy="863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200" y="3543300"/>
            <a:ext cx="2425700" cy="36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2100" y="5346700"/>
            <a:ext cx="10541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6900" y="7772400"/>
            <a:ext cx="10541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62738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38300"/>
            <a:ext cx="18288000" cy="8674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55600"/>
            <a:ext cx="62738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6" name="AI면접녹화">
            <a:hlinkClick r:id="" action="ppaction://media"/>
            <a:extLst>
              <a:ext uri="{FF2B5EF4-FFF2-40B4-BE49-F238E27FC236}">
                <a16:creationId xmlns:a16="http://schemas.microsoft.com/office/drawing/2014/main" id="{8048CC97-45EE-0353-7E99-4591470EAA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21" end="2099"/>
                </p14:media>
              </p:ext>
            </p:extLst>
          </p:nvPr>
        </p:nvPicPr>
        <p:blipFill>
          <a:blip r:embed="rId7"/>
          <a:srcRect t="14737"/>
          <a:stretch>
            <a:fillRect/>
          </a:stretch>
        </p:blipFill>
        <p:spPr>
          <a:xfrm>
            <a:off x="-76200" y="1714500"/>
            <a:ext cx="18386050" cy="8323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62738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1879600"/>
            <a:ext cx="10795000" cy="8178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55600"/>
            <a:ext cx="62738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6" name="화면 기록 2025-07-21 오후 4.08.56">
            <a:hlinkClick r:id="" action="ppaction://media"/>
            <a:extLst>
              <a:ext uri="{FF2B5EF4-FFF2-40B4-BE49-F238E27FC236}">
                <a16:creationId xmlns:a16="http://schemas.microsoft.com/office/drawing/2014/main" id="{C65503AF-4A7F-A2CF-A66D-BD322CD9D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05400" y="1696595"/>
            <a:ext cx="7543800" cy="8556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35200"/>
            <a:ext cx="6083300" cy="659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00" y="3860800"/>
            <a:ext cx="9042400" cy="331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3225800" y="4940300"/>
            <a:ext cx="2273300" cy="36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1861800" y="4940300"/>
            <a:ext cx="2273300" cy="36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0" y="3225800"/>
            <a:ext cx="2667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60706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120900"/>
            <a:ext cx="8953500" cy="3670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6629400"/>
            <a:ext cx="8382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" y="7759700"/>
            <a:ext cx="673100" cy="965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2832100"/>
            <a:ext cx="8382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" y="3962400"/>
            <a:ext cx="673100" cy="965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700" y="2832100"/>
            <a:ext cx="8382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0" y="3962400"/>
            <a:ext cx="673100" cy="965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700" y="6629400"/>
            <a:ext cx="838200" cy="83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0" y="7759700"/>
            <a:ext cx="673100" cy="96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" y="5918200"/>
            <a:ext cx="8953500" cy="384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2120900"/>
            <a:ext cx="8953500" cy="3670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5918200"/>
            <a:ext cx="8953500" cy="386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5100" y="6527800"/>
            <a:ext cx="7670800" cy="1943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500" y="6591300"/>
            <a:ext cx="6489700" cy="92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5600" y="7620000"/>
            <a:ext cx="5994400" cy="1955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7000" y="7912100"/>
            <a:ext cx="7721600" cy="927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87600" y="2870200"/>
            <a:ext cx="11404600" cy="927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9700" y="3937000"/>
            <a:ext cx="7467600" cy="1435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7500" y="2895600"/>
            <a:ext cx="5092700" cy="927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77500" y="3924300"/>
            <a:ext cx="66421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235200"/>
            <a:ext cx="6223000" cy="659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3873500"/>
            <a:ext cx="6642100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3632200" y="4940300"/>
            <a:ext cx="2273300" cy="36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0274300" y="4940300"/>
            <a:ext cx="2273300" cy="36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7400" y="4457700"/>
            <a:ext cx="45085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5600"/>
            <a:ext cx="60325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070100"/>
            <a:ext cx="254000" cy="149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3962400"/>
            <a:ext cx="254000" cy="313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00" y="7531100"/>
            <a:ext cx="254000" cy="240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930400"/>
            <a:ext cx="4648200" cy="99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2209800"/>
            <a:ext cx="7353300" cy="191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4200" y="3949700"/>
            <a:ext cx="9740900" cy="386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4200" y="7442200"/>
            <a:ext cx="9791700" cy="321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0200" y="2349500"/>
            <a:ext cx="3352800" cy="115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7500" y="5029200"/>
            <a:ext cx="33528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6400" y="8178800"/>
            <a:ext cx="28448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6400" y="3175000"/>
            <a:ext cx="2984500" cy="1016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1000" y="5892800"/>
            <a:ext cx="2984500" cy="101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6400" y="9067800"/>
            <a:ext cx="29845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66421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46400"/>
            <a:ext cx="18288000" cy="584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83300"/>
            <a:ext cx="94488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2273300"/>
            <a:ext cx="13169900" cy="618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644900"/>
            <a:ext cx="94488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83300"/>
            <a:ext cx="94488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2768600"/>
            <a:ext cx="13970000" cy="568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644900"/>
            <a:ext cx="94488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6019800"/>
            <a:ext cx="381000" cy="171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3797300"/>
            <a:ext cx="381000" cy="171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2286000"/>
            <a:ext cx="48006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355600"/>
            <a:ext cx="27813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3327400"/>
            <a:ext cx="7505700" cy="139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5700" y="2146300"/>
            <a:ext cx="7239000" cy="746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5549900"/>
            <a:ext cx="7505700" cy="139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7772400"/>
            <a:ext cx="7505700" cy="139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5918200"/>
            <a:ext cx="66929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2500" y="8153400"/>
            <a:ext cx="56388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" y="3695700"/>
            <a:ext cx="62357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55600"/>
            <a:ext cx="39116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75700" y="-2324100"/>
            <a:ext cx="35826700" cy="1643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3700" y="5930900"/>
            <a:ext cx="2032000" cy="35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63700" y="8407400"/>
            <a:ext cx="2032000" cy="38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3700" y="3467100"/>
            <a:ext cx="20320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55600"/>
            <a:ext cx="32639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0" y="2616200"/>
            <a:ext cx="7226300" cy="666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200" y="4038600"/>
            <a:ext cx="6134100" cy="85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00" y="2298700"/>
            <a:ext cx="10109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55600"/>
            <a:ext cx="27178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79700"/>
            <a:ext cx="8001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2300" y="2908300"/>
            <a:ext cx="8001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993900" y="5194300"/>
            <a:ext cx="3530600" cy="495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7594600" y="5207000"/>
            <a:ext cx="3530600" cy="495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3195300" y="5194300"/>
            <a:ext cx="3530600" cy="495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" y="3302000"/>
            <a:ext cx="17424400" cy="125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70000" y="6908800"/>
            <a:ext cx="8458200" cy="176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7600" y="4775200"/>
            <a:ext cx="2146300" cy="105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9800" y="7251700"/>
            <a:ext cx="4127500" cy="1054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55600" y="7226300"/>
            <a:ext cx="3784600" cy="105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2200" y="1701800"/>
            <a:ext cx="28448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55600"/>
            <a:ext cx="3911600" cy="154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25600"/>
            <a:ext cx="179197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76200"/>
            <a:ext cx="179197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4775200"/>
            <a:ext cx="254000" cy="203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2184400"/>
            <a:ext cx="254000" cy="203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7366000"/>
            <a:ext cx="254000" cy="203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2425700"/>
            <a:ext cx="14719300" cy="229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5067300"/>
            <a:ext cx="16230600" cy="219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7721600"/>
            <a:ext cx="15659100" cy="2095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56609133F90154EBDC7312A734E5785" ma:contentTypeVersion="4" ma:contentTypeDescription="새 문서를 만듭니다." ma:contentTypeScope="" ma:versionID="4de91a9449f27957bfd9960034ba5b65">
  <xsd:schema xmlns:xsd="http://www.w3.org/2001/XMLSchema" xmlns:xs="http://www.w3.org/2001/XMLSchema" xmlns:p="http://schemas.microsoft.com/office/2006/metadata/properties" xmlns:ns3="b649a993-a618-4d0d-9322-5669ec43d7e6" targetNamespace="http://schemas.microsoft.com/office/2006/metadata/properties" ma:root="true" ma:fieldsID="4da61228a5a5d366e971acb0208f9cd6" ns3:_="">
    <xsd:import namespace="b649a993-a618-4d0d-9322-5669ec43d7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49a993-a618-4d0d-9322-5669ec43d7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725470-E0D1-4E96-8AEF-F84A4F85EB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CF21A-5959-48EA-9F36-ECD7E26A1CFD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b649a993-a618-4d0d-9322-5669ec43d7e6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45C4E68-DDF9-4F06-90AF-50794E0431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49a993-a618-4d0d-9322-5669ec43d7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1352</Words>
  <Application>Microsoft Office PowerPoint</Application>
  <PresentationFormat>사용자 지정</PresentationFormat>
  <Paragraphs>114</Paragraphs>
  <Slides>45</Slides>
  <Notes>31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82105</dc:creator>
  <cp:lastModifiedBy>SKN 12기_4팀</cp:lastModifiedBy>
  <cp:revision>3</cp:revision>
  <dcterms:created xsi:type="dcterms:W3CDTF">2006-08-16T00:00:00Z</dcterms:created>
  <dcterms:modified xsi:type="dcterms:W3CDTF">2025-07-22T04:32:18Z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0x010100956609133F90154EBDC7312A734E5785</vt:lpwstr>
  </property>
</Properties>
</file>